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6"/>
  </p:handoutMasterIdLst>
  <p:sldIdLst>
    <p:sldId id="257" r:id="rId4"/>
    <p:sldId id="287" r:id="rId6"/>
    <p:sldId id="288" r:id="rId7"/>
    <p:sldId id="289" r:id="rId8"/>
    <p:sldId id="304" r:id="rId9"/>
    <p:sldId id="292" r:id="rId10"/>
    <p:sldId id="293" r:id="rId11"/>
    <p:sldId id="295" r:id="rId12"/>
    <p:sldId id="296" r:id="rId13"/>
    <p:sldId id="305" r:id="rId14"/>
    <p:sldId id="297" r:id="rId15"/>
    <p:sldId id="298" r:id="rId16"/>
    <p:sldId id="325" r:id="rId17"/>
    <p:sldId id="270" r:id="rId18"/>
    <p:sldId id="316" r:id="rId19"/>
    <p:sldId id="317" r:id="rId20"/>
    <p:sldId id="330" r:id="rId21"/>
    <p:sldId id="331" r:id="rId22"/>
    <p:sldId id="332" r:id="rId23"/>
    <p:sldId id="324" r:id="rId24"/>
    <p:sldId id="328" r:id="rId25"/>
    <p:sldId id="333" r:id="rId26"/>
    <p:sldId id="290" r:id="rId27"/>
    <p:sldId id="291" r:id="rId28"/>
    <p:sldId id="299" r:id="rId29"/>
    <p:sldId id="300" r:id="rId30"/>
    <p:sldId id="301" r:id="rId31"/>
    <p:sldId id="334" r:id="rId32"/>
    <p:sldId id="302" r:id="rId33"/>
    <p:sldId id="303" r:id="rId34"/>
    <p:sldId id="281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6592" initials="5" lastIdx="1" clrIdx="0"/>
  <p:cmAuthor id="2" name="lycui121@gmail.com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26" autoAdjust="0"/>
  </p:normalViewPr>
  <p:slideViewPr>
    <p:cSldViewPr snapToGrid="0">
      <p:cViewPr varScale="1">
        <p:scale>
          <a:sx n="67" d="100"/>
          <a:sy n="67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gs" Target="tags/tag64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92223-5EDE-47A2-B332-4AC2DCD1A0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下面就是我们今天的实验：基于</a:t>
            </a:r>
            <a:r>
              <a:rPr lang="en-US" altLang="zh-CN" dirty="0" err="1"/>
              <a:t>Mindspore</a:t>
            </a:r>
            <a:r>
              <a:rPr lang="zh-CN" altLang="en-US" dirty="0"/>
              <a:t>实现情感分类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DB8BBE-F0F9-4AF7-ACF9-FA42F8FB89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effectLst/>
              <a:highlight>
                <a:srgbClr val="FFFFFF"/>
              </a:highlight>
              <a:latin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DB8BBE-F0F9-4AF7-ACF9-FA42F8FB89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30480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30480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B8BBE-F0F9-4AF7-ACF9-FA42F8FB8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A5320-0E8A-4A5A-B92A-BA2331ACB8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020E-FE6E-49FB-A562-AD6F260BEF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8163" y="0"/>
            <a:ext cx="1282700" cy="128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54656" y="1688990"/>
            <a:ext cx="10682687" cy="123672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5400" b="1" i="0" dirty="0">
                <a:solidFill>
                  <a:srgbClr val="444444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昇思</a:t>
            </a:r>
            <a:r>
              <a:rPr lang="en-US" altLang="zh-CN" sz="5400" b="1" i="0" dirty="0" err="1">
                <a:solidFill>
                  <a:srgbClr val="444444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endParaRPr lang="en-US" altLang="zh-CN" sz="5400" b="1" i="0" dirty="0">
              <a:solidFill>
                <a:srgbClr val="444444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zh-CN" altLang="en-US" sz="5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ctr"/>
            <a:endParaRPr lang="zh-CN" altLang="en-US" sz="44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1725" y="5564624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2024.5.13</a:t>
            </a:r>
            <a:endParaRPr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4" y="2925712"/>
            <a:ext cx="3905250" cy="2505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4" y="1674018"/>
            <a:ext cx="10339252" cy="35099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11" y="1568847"/>
            <a:ext cx="10262128" cy="3720306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3" y="1797050"/>
            <a:ext cx="10600051" cy="3556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2" y="1622425"/>
            <a:ext cx="9828135" cy="4044950"/>
          </a:xfrm>
        </p:spPr>
      </p:pic>
      <p:sp>
        <p:nvSpPr>
          <p:cNvPr id="5" name="矩形 4"/>
          <p:cNvSpPr/>
          <p:nvPr/>
        </p:nvSpPr>
        <p:spPr>
          <a:xfrm>
            <a:off x="1352130" y="1648618"/>
            <a:ext cx="1372020" cy="75406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09678" y="1648618"/>
            <a:ext cx="1372020" cy="75406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00130" y="1648618"/>
            <a:ext cx="1410119" cy="75406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22" y="1805781"/>
            <a:ext cx="9530153" cy="3966369"/>
          </a:xfrm>
        </p:spPr>
      </p:pic>
      <p:sp>
        <p:nvSpPr>
          <p:cNvPr id="11" name="矩形 10"/>
          <p:cNvSpPr/>
          <p:nvPr/>
        </p:nvSpPr>
        <p:spPr>
          <a:xfrm>
            <a:off x="7077075" y="3895725"/>
            <a:ext cx="3581400" cy="7239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9" y="1781175"/>
            <a:ext cx="9722954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96" y="1866899"/>
            <a:ext cx="9687407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625" y="4560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全场景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计算框架 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API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设计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96" y="1755025"/>
            <a:ext cx="8998879" cy="3845675"/>
          </a:xfrm>
        </p:spPr>
      </p:pic>
      <p:sp>
        <p:nvSpPr>
          <p:cNvPr id="7" name="矩形 6"/>
          <p:cNvSpPr/>
          <p:nvPr/>
        </p:nvSpPr>
        <p:spPr>
          <a:xfrm>
            <a:off x="1647825" y="1914526"/>
            <a:ext cx="8667750" cy="12192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47825" y="3286125"/>
            <a:ext cx="8667750" cy="109537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47825" y="4457698"/>
            <a:ext cx="8667750" cy="121920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625" y="45600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华为昇腾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全栈解决方案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80" y="1267944"/>
            <a:ext cx="9555640" cy="5209056"/>
          </a:xfrm>
          <a:prstGeom prst="rect">
            <a:avLst/>
          </a:prstGeom>
        </p:spPr>
      </p:pic>
      <p:sp>
        <p:nvSpPr>
          <p:cNvPr id="13" name="太阳形 12"/>
          <p:cNvSpPr/>
          <p:nvPr/>
        </p:nvSpPr>
        <p:spPr>
          <a:xfrm>
            <a:off x="895350" y="3581400"/>
            <a:ext cx="428625" cy="371475"/>
          </a:xfrm>
          <a:prstGeom prst="su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625" y="4560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28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850" y="1371600"/>
            <a:ext cx="102489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首先，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采用了自主研发的算法和架构，其中包括了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自主研发的自动微分算法和灵活的计算图设计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。这些算法和架构的优化可以使得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在训练和推理时更加高效和灵活。</a:t>
            </a:r>
            <a:endParaRPr lang="zh-CN" altLang="zh-CN" sz="20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其次，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支持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端到端的开发和训练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，可以实现从数据处理、模型设计、训练到推理的全流程自动化。这样可以大大提高开发者的工作效率，同时也可以保证模型的高质量和可靠性。</a:t>
            </a:r>
            <a:endParaRPr lang="zh-CN" altLang="zh-CN" sz="20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另外，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还支持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异构计算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，可以在不同的硬件平台上灵活运行。它可以充分利用不同硬件平台的优势，从而实现更高效的计算和更快的推理速度。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还支持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模型的跨平台部署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，可以实现在不同的设备上运行同一个模型。</a:t>
            </a:r>
            <a:endParaRPr lang="zh-CN" altLang="zh-CN" sz="20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最后，</a:t>
            </a:r>
            <a:r>
              <a:rPr lang="en-US" altLang="zh-CN" sz="20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MindSpore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还具备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易用性和可扩展性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。它提供了友好的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和文档，可以帮助开发者快速上手。同时，它还支持自定义算子和模型，可以满足不同应用场景的需求。</a:t>
            </a:r>
            <a:endParaRPr lang="zh-CN" altLang="zh-CN" sz="20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800" y="398850"/>
            <a:ext cx="10969200" cy="705600"/>
          </a:xfrm>
        </p:spPr>
        <p:txBody>
          <a:bodyPr>
            <a:normAutofit/>
          </a:bodyPr>
          <a:lstStyle/>
          <a:p>
            <a:endParaRPr lang="zh-CN" altLang="en-US" sz="2800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360614"/>
            <a:ext cx="6054725" cy="2286798"/>
          </a:xfr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8" y="1895475"/>
            <a:ext cx="4526392" cy="3611389"/>
          </a:xfrm>
          <a:prstGeom prst="rect">
            <a:avLst/>
          </a:prstGeom>
        </p:spPr>
      </p:pic>
      <p:sp>
        <p:nvSpPr>
          <p:cNvPr id="16" name="箭头: 右 15"/>
          <p:cNvSpPr/>
          <p:nvPr/>
        </p:nvSpPr>
        <p:spPr>
          <a:xfrm>
            <a:off x="6188075" y="3504013"/>
            <a:ext cx="803275" cy="277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2100" y="25757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NLP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实验四：基于</a:t>
            </a:r>
            <a:r>
              <a:rPr lang="en-US" altLang="zh-CN" sz="3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实现情感分类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0400" y="48895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实验简介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- RNN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实现情感分类</a:t>
            </a:r>
            <a:br>
              <a:rPr lang="zh-CN" altLang="en-US" sz="3600" b="1" i="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700" y="1647825"/>
            <a:ext cx="91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情感分类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9175" y="2234724"/>
            <a:ext cx="10191750" cy="188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情感分类任务是自然语言处理（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NLP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）领域中的一种</a:t>
            </a:r>
            <a:r>
              <a:rPr lang="zh-CN" altLang="en-US" sz="2000" dirty="0">
                <a:solidFill>
                  <a:srgbClr val="0D0D0D"/>
                </a:solidFill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常见且经典的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任务，旨在识别和分类文本中表达的情感或情绪。</a:t>
            </a:r>
            <a:endParaRPr lang="en-US" altLang="zh-CN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这种任务通常被用来分析人们在社交媒体、产品评论、新闻文章等不同语境下的情感倾向，有助于企业了解用户对其产品或服务的感受，以及舆论对某一事件或话题的态度。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33" y="4182893"/>
            <a:ext cx="4737192" cy="238955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34275" y="4439334"/>
            <a:ext cx="3543300" cy="170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将文本分为正面情感和负面情感两类。这种任务通常用于判断用户对某一产品、事件或话题是持肯定态度还是持否定态度。</a:t>
            </a:r>
            <a:endParaRPr lang="zh-CN" altLang="en-US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6405562" y="5006221"/>
            <a:ext cx="942975" cy="571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379" y="19050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实验简介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851285"/>
            <a:ext cx="10515600" cy="11881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本实验提供的数据集是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IMDB Dataset (IMDB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328065"/>
            <a:ext cx="32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数据准备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2375357"/>
            <a:ext cx="10515600" cy="12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影评数据集是一个经典的情感分类数据集，用于情感分析任务的训练和评估。该数据集由互联网电影数据库（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）提供，其中包含了来自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网站的电影评论文本，并且每个评论都被标记为正面（积极）或负面（消极）情感。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2966" y="3752067"/>
            <a:ext cx="10515600" cy="87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IMDB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数据集包含用于自然语言处理或文本分析的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万条影评。包括用于训练的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25,000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条观点鲜明的影评和用于测试的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25,000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条影评。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00" y="4788270"/>
            <a:ext cx="11390799" cy="17395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917" y="3500962"/>
            <a:ext cx="10515600" cy="103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train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test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文件夹下都包含了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pos(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正面评论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neg(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负面评论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，这两个文件夹下各有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12500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txt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文本文件，记录了评论的内容。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9812" y="4757295"/>
            <a:ext cx="1624710" cy="16117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262" y="4757295"/>
            <a:ext cx="2030968" cy="1561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970" y="4650589"/>
            <a:ext cx="940833" cy="17232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5300" y="659936"/>
            <a:ext cx="32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数据集下载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4937" y="1345806"/>
            <a:ext cx="10262126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为了方便数据集和预训练词向量的下载，首先设计数据下载模块，实现可视化下载流程，并保存至指定路径。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2426531"/>
            <a:ext cx="10515600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下载好的</a:t>
            </a:r>
            <a:r>
              <a:rPr lang="en-US" altLang="zh-CN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数据集为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tar.gz</a:t>
            </a: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文件，我们使用</a:t>
            </a:r>
            <a:r>
              <a:rPr lang="en-US" altLang="zh-CN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Python</a:t>
            </a: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en-US" altLang="zh-CN" sz="20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tarfile</a:t>
            </a: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库对其进行读取，并将所有数据和标签分别进行存放。原始的</a:t>
            </a:r>
            <a:r>
              <a:rPr lang="en-US" altLang="zh-CN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sz="2000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数据集解压目录如下：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40" y="4539048"/>
            <a:ext cx="2475483" cy="21867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191760" y="4596304"/>
            <a:ext cx="6404357" cy="193369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317"/>
            <a:ext cx="10515600" cy="137985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循环神经网络（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Recurrent Neural Network, RNN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）是一类以序列（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sequence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）数据为输入，在序列的演进方向进行递归（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recursion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）且所有节点（循环单元）按链式连接的神经网络。下图为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的一般结构：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5300" y="659936"/>
            <a:ext cx="32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网络模型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6" y="3057333"/>
            <a:ext cx="7439025" cy="21381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36955" y="5427683"/>
            <a:ext cx="10316845" cy="87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图示左侧为一个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RNN Cell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循环，右侧为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的链式连接平铺。实际上不管是单个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RNN Cell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还是一个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网络，都只有一个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Cell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的参数，在不断进行循环计算中更新。</a:t>
            </a:r>
            <a:endParaRPr lang="zh-CN" altLang="en-US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470957"/>
            <a:ext cx="10515600" cy="936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单个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Cell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的结构简单，因此也造成了</a:t>
            </a:r>
            <a:r>
              <a:rPr lang="zh-CN" altLang="en-US" sz="20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梯度消失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(Gradient Vanishing)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问题，具体表现为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网络在序列较长时，在序列尾部已经基本丢失了序列首部的信息。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300" y="659936"/>
            <a:ext cx="32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网络模型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524" y="2695721"/>
            <a:ext cx="10648315" cy="87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为了克服这一问题，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LSTM(Long short term memory)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被提出，通过</a:t>
            </a:r>
            <a:r>
              <a:rPr lang="zh-CN" altLang="en-US" sz="1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门控机制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(Gating Mechanism)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来控制信息流在每个循环步中的留存和丢弃。下图为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LSTM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的结构拆解：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48" y="3569999"/>
            <a:ext cx="6997070" cy="31136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3925" y="1371192"/>
            <a:ext cx="10515600" cy="14700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我们选择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LSTM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变种而不是经典的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RNN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做特征提取，来规避梯度消失问题，并获得更好的模型效果。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中提供了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LSTM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网络的基础用法和对应的公式：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 = 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nn.LSTM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(10, 16, 2, 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has_bias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batch_first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bidirectional=False)</a:t>
            </a:r>
            <a:endParaRPr lang="en-US" altLang="zh-CN" sz="20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82" y="4033753"/>
            <a:ext cx="8574395" cy="25966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5300" y="659936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基于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Mindspore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LSTM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82" y="2887713"/>
            <a:ext cx="4867515" cy="10825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1932"/>
            <a:ext cx="10515600" cy="7652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完成模型主体构建后，首先根据指定的参数实例化网络；然后选择损失函数和优化器。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5300" y="659936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损失函数与优化器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8442" y="2893001"/>
            <a:ext cx="12197316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针对情感分类问题的特性，即预测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Positive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Negative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的二分类问题，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我们选择 </a:t>
            </a:r>
            <a:r>
              <a:rPr lang="en-US" altLang="zh-CN" sz="2000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nn.BCEWithLogitsLoss</a:t>
            </a:r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二分类交叉熵损失函数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3893" y="2431336"/>
            <a:ext cx="271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损失函数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8921" y="3965000"/>
            <a:ext cx="8849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2400" b="1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BCEWithLogitsLoss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en-US" altLang="zh-CN" sz="2400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'mean’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3893" y="4610020"/>
            <a:ext cx="271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优化器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8442" y="5201849"/>
            <a:ext cx="6687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优化器使用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Adam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9206" y="5827543"/>
            <a:ext cx="10829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zh-CN" sz="2400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zh-CN" sz="2400" b="1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zh-CN" sz="2400" b="1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trainable_params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zh-CN" sz="2400" b="1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zh-CN" sz="2400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4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sz="24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9504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 前序完成了模型构建，下面进行模型训练。这里我们设置训练轮数为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轮。同时维护一个用于保存最优模型的变量</a:t>
            </a:r>
            <a:r>
              <a:rPr lang="en-US" altLang="zh-CN" sz="20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best_valid_loss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，根据每一轮评估的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loss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值，取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loss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值最小的轮次，将模型进行保存。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可以看到每轮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Loss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逐步下降，在验证集上的准确率逐步提升。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297" y="3527571"/>
            <a:ext cx="8656133" cy="660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5300" y="659936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模型训练与保存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5300" y="659936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模型加载与测试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3450" y="1356836"/>
            <a:ext cx="10229850" cy="170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训练逻辑完成后，需要对模型进行评估。即使用模型的预测结果和测试集的正确标签进行对比，求出预测的准确率。</a:t>
            </a:r>
            <a:endParaRPr lang="en-US" altLang="zh-CN" b="0" i="0" dirty="0">
              <a:effectLst/>
              <a:highlight>
                <a:srgbClr val="FFFFFF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由于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IMDB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的情感分类为二分类问题，对预测值直接进行四舍五入即可获得分类标签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(0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1)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，然后判断是否与正确标签相等即可。下面为二分类准确率计算函数实现：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75" y="3235791"/>
            <a:ext cx="5511950" cy="266970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3450" y="5905500"/>
            <a:ext cx="11115675" cy="87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模型训练完成后，一般需要对模型进行测试或部署上线，此时需要加载已保存的最优模型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即</a:t>
            </a:r>
            <a:r>
              <a:rPr lang="en-US" altLang="zh-CN" b="1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checkpoint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，供后续测试使用。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全场景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计算框架 架构图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314000"/>
            <a:ext cx="9250446" cy="5199156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10953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最后我们设计一个预测函数，实现开头描述的效果，输入一句评价，获得评价的情感分类。具体包含以下步骤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108" y="2750670"/>
            <a:ext cx="5681692" cy="25770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5300" y="659936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自定义输入测试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8700" y="2769719"/>
            <a:ext cx="6096000" cy="2120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将输入句子进行分词；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使用词表获取对应的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index id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序列；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index id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序列转为</a:t>
            </a:r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Tensor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送入模型获得预测结果；</a:t>
            </a:r>
            <a:endParaRPr lang="zh-CN" altLang="en-US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打印输出预测结果。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8163" y="0"/>
            <a:ext cx="1282700" cy="128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643120" y="368300"/>
            <a:ext cx="2373630" cy="701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实验要求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1435089"/>
            <a:ext cx="9239250" cy="419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按实验要求完成代码编写，并且能正确得出实验结果。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程序命名方式：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姓名首字母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+NLP+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实验序号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例：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QXPNLP01.cpp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编写实验报告（内容包括但不限于实验内容、实验思路、实现过程、结果截图展示、实验总结等）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实验报告命名方式：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学号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姓名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实验序号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，例如：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212202xxxxx 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xx-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实验一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3. </a:t>
            </a:r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日中午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12:00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之前将程序代码、实验报告一并打包上传至邮箱。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+mn-ea"/>
              </a:rPr>
              <a:t>压缩包命名同实验报告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邮箱：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nlpspring2024@163.com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邮件主题：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姓名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实验序号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例：覃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xx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实验一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0" y="606946"/>
            <a:ext cx="11026195" cy="564410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5275" y="606946"/>
            <a:ext cx="1524000" cy="120967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633413"/>
            <a:ext cx="11132361" cy="5591174"/>
          </a:xfrm>
        </p:spPr>
      </p:pic>
      <p:sp>
        <p:nvSpPr>
          <p:cNvPr id="10" name="矩形 9"/>
          <p:cNvSpPr/>
          <p:nvPr/>
        </p:nvSpPr>
        <p:spPr>
          <a:xfrm>
            <a:off x="438150" y="1657350"/>
            <a:ext cx="1457325" cy="109537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0" y="666750"/>
            <a:ext cx="10902146" cy="5524500"/>
          </a:xfrm>
        </p:spPr>
      </p:pic>
      <p:sp>
        <p:nvSpPr>
          <p:cNvPr id="10" name="矩形 9"/>
          <p:cNvSpPr/>
          <p:nvPr/>
        </p:nvSpPr>
        <p:spPr>
          <a:xfrm>
            <a:off x="525510" y="2743201"/>
            <a:ext cx="1474031" cy="12001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9" y="737393"/>
            <a:ext cx="10672101" cy="5383213"/>
          </a:xfrm>
        </p:spPr>
      </p:pic>
      <p:sp>
        <p:nvSpPr>
          <p:cNvPr id="10" name="矩形 9"/>
          <p:cNvSpPr/>
          <p:nvPr/>
        </p:nvSpPr>
        <p:spPr>
          <a:xfrm>
            <a:off x="533400" y="4533900"/>
            <a:ext cx="1543050" cy="16954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/>
          <a:stretch>
            <a:fillRect/>
          </a:stretch>
        </p:blipFill>
        <p:spPr>
          <a:xfrm>
            <a:off x="428624" y="1145450"/>
            <a:ext cx="10887075" cy="4567100"/>
          </a:xfrm>
        </p:spPr>
      </p:pic>
      <p:sp>
        <p:nvSpPr>
          <p:cNvPr id="10" name="矩形 9"/>
          <p:cNvSpPr/>
          <p:nvPr/>
        </p:nvSpPr>
        <p:spPr>
          <a:xfrm>
            <a:off x="8239125" y="876300"/>
            <a:ext cx="3254486" cy="510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625" y="45600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MindSpore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全场景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计算框架 流程图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074863"/>
            <a:ext cx="9971403" cy="3040062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PP_MARK_KEY" val="8d74d277-f27c-4f51-b21e-01b33e10d45c"/>
  <p:tag name="COMMONDATA" val="eyJoZGlkIjoiMmQwMDgwYmQ3NmY5NGYyNmQ5MGRlMjQ5YjI0MDI2ZmIifQ=="/>
  <p:tag name="commondata" val="eyJoZGlkIjoiYzMzNWFhMmNlZDRhMjYxZDIyMjE4NWI2MjI4MjY5ODM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2685</Words>
  <Application>WPS 演示</Application>
  <PresentationFormat>宽屏</PresentationFormat>
  <Paragraphs>129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华文中宋</vt:lpstr>
      <vt:lpstr>Times New Roman</vt:lpstr>
      <vt:lpstr>Helvetica</vt:lpstr>
      <vt:lpstr>等线</vt:lpstr>
      <vt:lpstr>微软雅黑</vt:lpstr>
      <vt:lpstr>Arial Unicode MS</vt:lpstr>
      <vt:lpstr>等线 Light</vt:lpstr>
      <vt:lpstr>Helvetica Neue</vt:lpstr>
      <vt:lpstr>Söhne</vt:lpstr>
      <vt:lpstr>KaTeX_Main</vt:lpstr>
      <vt:lpstr>KaTeX_Math</vt:lpstr>
      <vt:lpstr>-apple-system</vt:lpstr>
      <vt:lpstr>Segoe Print</vt:lpstr>
      <vt:lpstr>Consolas</vt:lpstr>
      <vt:lpstr>BatangChe</vt:lpstr>
      <vt:lpstr>Office 主题​​</vt:lpstr>
      <vt:lpstr>1_Office 主题​​</vt:lpstr>
      <vt:lpstr>PowerPoint 演示文稿</vt:lpstr>
      <vt:lpstr>PowerPoint 演示文稿</vt:lpstr>
      <vt:lpstr>MindSpore 全场景AI计算框架 架构图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MindSpore 全场景AI计算框架 流程图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MindSpore 全场景AI计算框架 API设计</vt:lpstr>
      <vt:lpstr>华为昇腾AI全栈解决方案</vt:lpstr>
      <vt:lpstr>MindSpore总结</vt:lpstr>
      <vt:lpstr>NLP实验四：基于mindspore实现情感分类</vt:lpstr>
      <vt:lpstr>实验简介- RNN实现情感分类 </vt:lpstr>
      <vt:lpstr>实验简介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实验一：多元线性回归</dc:title>
  <dc:creator>袁 野</dc:creator>
  <cp:lastModifiedBy>Doris</cp:lastModifiedBy>
  <cp:revision>169</cp:revision>
  <dcterms:created xsi:type="dcterms:W3CDTF">2020-04-27T02:56:00Z</dcterms:created>
  <dcterms:modified xsi:type="dcterms:W3CDTF">2024-05-12T09:37:31Z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BF7F9884114F4AEA9EFA408C83C53B93</vt:lpwstr>
  </property>
  <property fmtid="{D5CDD505-2E9C-101B-9397-08002B2CF9AE}" pid="3" name="KSOProductBuildVer">
    <vt:lpwstr>2052-12.1.0.16910</vt:lpwstr>
  </property>
</Properties>
</file>